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57" r:id="rId4"/>
    <p:sldId id="266" r:id="rId5"/>
    <p:sldId id="267" r:id="rId6"/>
    <p:sldId id="269" r:id="rId7"/>
    <p:sldId id="268" r:id="rId8"/>
    <p:sldId id="263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01" autoAdjust="0"/>
  </p:normalViewPr>
  <p:slideViewPr>
    <p:cSldViewPr snapToObject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38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FABAC-CB07-E046-8000-5E7A286C3F6F}" type="datetimeFigureOut">
              <a:rPr lang="nb-NO" smtClean="0"/>
              <a:t>18.11.2016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254D8-11A3-A147-BEDE-4B8048F701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78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4A407-61CC-4880-8392-70CCF1C495F1}" type="datetimeFigureOut">
              <a:rPr lang="nb-NO" smtClean="0"/>
              <a:t>18.11.2016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0EC22-E945-47E6-9DAD-BF9EB159A6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5289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0EC22-E945-47E6-9DAD-BF9EB159A6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027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363372"/>
            <a:ext cx="4419600" cy="381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pic>
        <p:nvPicPr>
          <p:cNvPr id="9" name="Bilde 8" descr="sv_element_1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52400"/>
            <a:ext cx="4838700" cy="64906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33800"/>
            <a:ext cx="3429000" cy="1142999"/>
          </a:xfrm>
        </p:spPr>
        <p:txBody>
          <a:bodyPr anchor="b" anchorCtr="0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02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467600" cy="762000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01000" cy="441960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9" name="Plassholder for bunntekst 18"/>
          <p:cNvSpPr>
            <a:spLocks noGrp="1"/>
          </p:cNvSpPr>
          <p:nvPr>
            <p:ph type="ftr" sz="quarter" idx="11"/>
          </p:nvPr>
        </p:nvSpPr>
        <p:spPr>
          <a:xfrm>
            <a:off x="685800" y="6599788"/>
            <a:ext cx="2895600" cy="258097"/>
          </a:xfrm>
        </p:spPr>
        <p:txBody>
          <a:bodyPr/>
          <a:lstStyle>
            <a:lvl1pPr algn="l">
              <a:defRPr sz="800"/>
            </a:lvl1pPr>
          </a:lstStyle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20" name="Plassholder for lysbildenummer 19"/>
          <p:cNvSpPr>
            <a:spLocks noGrp="1"/>
          </p:cNvSpPr>
          <p:nvPr>
            <p:ph type="sldNum" sz="quarter" idx="12"/>
          </p:nvPr>
        </p:nvSpPr>
        <p:spPr>
          <a:xfrm>
            <a:off x="6565522" y="6669360"/>
            <a:ext cx="2133600" cy="169128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dirty="0" smtClean="0"/>
              <a:t>Side </a:t>
            </a:r>
            <a:fld id="{EA4D7707-2CA7-874E-BBEB-84D3B34850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97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9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597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F09A5-19D8-7141-A41D-8147A6C6AF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21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239000" cy="1066800"/>
          </a:xfrm>
        </p:spPr>
        <p:txBody>
          <a:bodyPr/>
          <a:lstStyle>
            <a:lvl1pPr>
              <a:defRPr>
                <a:solidFill>
                  <a:srgbClr val="CF0924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720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720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1E3BC-FE86-C54C-91DF-0E50F951B8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7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67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2150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ED292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01912"/>
            <a:ext cx="4040188" cy="3570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62150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ED292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01912"/>
            <a:ext cx="4041775" cy="3570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BF15E-D132-4248-8C79-42AB7AC7FF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ED2929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14490-AA7C-574E-B727-AA92DC5C08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ktangel 5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accent4">
                <a:lumMod val="60000"/>
                <a:lumOff val="40000"/>
                <a:alpha val="9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jazz_pp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5389"/>
            <a:ext cx="1852001" cy="61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04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8348A-80D7-FC46-A001-B32183F5DE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14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3008313" cy="762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EA2F6-AF86-9A46-9371-3F46F56C76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82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67E42-86C0-3F48-8E12-471C1DB802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13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C2BE0-490C-674F-9623-992C67C198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35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Bergen, 20. november 2016, Alf Holmelid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74644-21AC-184A-A0F6-117597D22B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228600"/>
            <a:ext cx="71628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0" i="0">
                <a:solidFill>
                  <a:srgbClr val="CF0924"/>
                </a:solidFill>
                <a:latin typeface="Akzidenz-Grotesk BQ Regular"/>
                <a:cs typeface="Akzidenz-Grotesk BQ Regular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b="0" i="0">
                <a:solidFill>
                  <a:srgbClr val="CF0924"/>
                </a:solidFill>
                <a:latin typeface="Akzidenz-Grotesk BQ Regular"/>
                <a:cs typeface="Akzidenz-Grotesk BQ Regular"/>
              </a:defRPr>
            </a:lvl1pPr>
          </a:lstStyle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0" i="0">
                <a:solidFill>
                  <a:srgbClr val="CF0924"/>
                </a:solidFill>
                <a:latin typeface="Akzidenz-Grotesk BQ Regular"/>
                <a:cs typeface="Akzidenz-Grotesk BQ Regular"/>
              </a:defRPr>
            </a:lvl1pPr>
          </a:lstStyle>
          <a:p>
            <a:fld id="{EA4D7707-2CA7-874E-BBEB-84D3B348500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Bilde 7" descr="sv_logo_rgb.eps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1136"/>
            <a:ext cx="1190379" cy="11903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0" i="0" kern="1200">
          <a:solidFill>
            <a:srgbClr val="CF0924"/>
          </a:solidFill>
          <a:latin typeface="Arial"/>
          <a:ea typeface="ＭＳ Ｐゴシック" pitchFamily="-110" charset="-128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b="0" i="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b="0" i="0" kern="1200">
          <a:solidFill>
            <a:schemeClr val="accent1"/>
          </a:solidFill>
          <a:latin typeface="Arial"/>
          <a:ea typeface="ＭＳ Ｐゴシック" pitchFamily="-110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b="0" i="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0" i="0" kern="1200">
          <a:solidFill>
            <a:srgbClr val="CF0924"/>
          </a:solidFill>
          <a:latin typeface="Arial"/>
          <a:ea typeface="ＭＳ Ｐゴシック" pitchFamily="-110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b="0" i="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47056" y="3752243"/>
            <a:ext cx="3429000" cy="1142999"/>
          </a:xfrm>
        </p:spPr>
        <p:txBody>
          <a:bodyPr/>
          <a:lstStyle/>
          <a:p>
            <a:pPr algn="ctr"/>
            <a:r>
              <a:rPr lang="nb-NO" dirty="0" err="1" smtClean="0">
                <a:solidFill>
                  <a:srgbClr val="00B050"/>
                </a:solidFill>
              </a:rPr>
              <a:t>Miljøvenleg</a:t>
            </a:r>
            <a:r>
              <a:rPr lang="nb-NO" dirty="0" smtClean="0">
                <a:solidFill>
                  <a:srgbClr val="00B050"/>
                </a:solidFill>
              </a:rPr>
              <a:t> næringsliv for nullutsleppssamfunnet</a:t>
            </a:r>
            <a:endParaRPr lang="nb-NO" dirty="0">
              <a:solidFill>
                <a:srgbClr val="00B05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49388" y="5085184"/>
            <a:ext cx="3024336" cy="1512168"/>
          </a:xfrm>
        </p:spPr>
        <p:txBody>
          <a:bodyPr/>
          <a:lstStyle/>
          <a:p>
            <a:pPr algn="l"/>
            <a:r>
              <a:rPr lang="nb-NO" b="1" i="1" dirty="0" smtClean="0"/>
              <a:t>Alf Holmelid</a:t>
            </a:r>
            <a:br>
              <a:rPr lang="nb-NO" b="1" i="1" dirty="0" smtClean="0"/>
            </a:br>
            <a:r>
              <a:rPr lang="nb-NO" b="1" i="1" dirty="0" smtClean="0"/>
              <a:t>Bergen 20. november 2016</a:t>
            </a:r>
            <a:endParaRPr lang="nb-NO" b="1" i="1" dirty="0"/>
          </a:p>
        </p:txBody>
      </p:sp>
      <p:pic>
        <p:nvPicPr>
          <p:cNvPr id="4" name="Picture 2" descr="dag1"/>
          <p:cNvPicPr>
            <a:picLocks noChangeAspect="1" noChangeArrowheads="1"/>
          </p:cNvPicPr>
          <p:nvPr/>
        </p:nvPicPr>
        <p:blipFill>
          <a:blip r:embed="rId2" cstate="print"/>
          <a:srcRect l="18803" t="9769" r="19839" b="10246"/>
          <a:stretch>
            <a:fillRect/>
          </a:stretch>
        </p:blipFill>
        <p:spPr bwMode="auto">
          <a:xfrm>
            <a:off x="5076056" y="136534"/>
            <a:ext cx="391497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regjeringen_live.23video.com/deck/download/timeline/14752620/2335b03f1390ac34253719b2c6b21a0a8/14749174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897" y="4406494"/>
            <a:ext cx="3895290" cy="219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23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49725"/>
            <a:ext cx="1808365" cy="178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Frå</a:t>
            </a:r>
            <a:r>
              <a:rPr lang="nb-NO" dirty="0" smtClean="0"/>
              <a:t> </a:t>
            </a:r>
            <a:r>
              <a:rPr lang="nb-NO" dirty="0" err="1" smtClean="0">
                <a:solidFill>
                  <a:srgbClr val="00B050"/>
                </a:solidFill>
              </a:rPr>
              <a:t>grøne</a:t>
            </a:r>
            <a:r>
              <a:rPr lang="nb-NO" dirty="0" smtClean="0"/>
              <a:t> </a:t>
            </a:r>
            <a:r>
              <a:rPr lang="nb-NO" dirty="0" err="1" smtClean="0"/>
              <a:t>arbeidsplassar</a:t>
            </a:r>
            <a:r>
              <a:rPr lang="nb-NO" dirty="0" smtClean="0"/>
              <a:t> til </a:t>
            </a:r>
            <a:r>
              <a:rPr lang="nb-NO" dirty="0" err="1" smtClean="0">
                <a:solidFill>
                  <a:srgbClr val="00B050"/>
                </a:solidFill>
              </a:rPr>
              <a:t>grøn</a:t>
            </a:r>
            <a:r>
              <a:rPr lang="nb-NO" dirty="0" smtClean="0">
                <a:solidFill>
                  <a:srgbClr val="00B050"/>
                </a:solidFill>
              </a:rPr>
              <a:t> </a:t>
            </a:r>
            <a:r>
              <a:rPr lang="nb-NO" dirty="0" smtClean="0"/>
              <a:t>næring</a:t>
            </a:r>
            <a:endParaRPr lang="nb-NO" dirty="0"/>
          </a:p>
        </p:txBody>
      </p:sp>
      <p:sp>
        <p:nvSpPr>
          <p:cNvPr id="16" name="Plassholder for innhold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t="17758" r="3160" b="8673"/>
          <a:stretch>
            <a:fillRect/>
          </a:stretch>
        </p:blipFill>
        <p:spPr bwMode="auto">
          <a:xfrm>
            <a:off x="3511453" y="4854272"/>
            <a:ext cx="3015645" cy="174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Asmariner er en gruppe natursstoffer som er isolert fra marine svamparter. Foto: Joint Nature Conservation Committee. Montasje: John Vedde.&#10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1453" y="2656196"/>
            <a:ext cx="3015645" cy="201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28" y="1159867"/>
            <a:ext cx="1932552" cy="1338829"/>
          </a:xfrm>
          <a:prstGeom prst="rect">
            <a:avLst/>
          </a:prstGeom>
        </p:spPr>
      </p:pic>
      <p:pic>
        <p:nvPicPr>
          <p:cNvPr id="8" name="Picture 5" descr="http://static.forskning.no/00/09/11/60/1077536171.32.jpgNone.mediu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661550"/>
            <a:ext cx="1832644" cy="283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s://fbcdn-sphotos-a-a.akamaihd.net/hphotos-ak-prn1/t1.0-9/22727_4240642968726_1703987272_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314" y="1168987"/>
            <a:ext cx="1710382" cy="228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um.no/../files/nyw.jpg/$FILE/nyw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470" y="1168987"/>
            <a:ext cx="2037609" cy="135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berlinromexpress.files.wordpress.com/2010/03/smart-gri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4" y="4693109"/>
            <a:ext cx="2472146" cy="19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1" y="783112"/>
            <a:ext cx="2078213" cy="207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Litt norsk industrihistorie </a:t>
            </a:r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800024"/>
            <a:ext cx="4102307" cy="327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C:\Documents and Settings\oslkka\My Documents\P1000383.JPG"/>
          <p:cNvPicPr>
            <a:picLocks noChangeAspect="1" noChangeArrowheads="1"/>
          </p:cNvPicPr>
          <p:nvPr/>
        </p:nvPicPr>
        <p:blipFill>
          <a:blip r:embed="rId3" cstate="print"/>
          <a:srcRect r="13542" b="33334"/>
          <a:stretch>
            <a:fillRect/>
          </a:stretch>
        </p:blipFill>
        <p:spPr bwMode="auto">
          <a:xfrm>
            <a:off x="827583" y="3511037"/>
            <a:ext cx="7044870" cy="3055468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5148064" y="1988840"/>
            <a:ext cx="3889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00B050"/>
                </a:solidFill>
              </a:rPr>
              <a:t>I dag meiner mange at vi </a:t>
            </a:r>
            <a:r>
              <a:rPr lang="nb-NO" dirty="0" err="1" smtClean="0">
                <a:solidFill>
                  <a:srgbClr val="00B050"/>
                </a:solidFill>
              </a:rPr>
              <a:t>ikkje</a:t>
            </a:r>
            <a:r>
              <a:rPr lang="nb-NO" dirty="0" smtClean="0">
                <a:solidFill>
                  <a:srgbClr val="00B050"/>
                </a:solidFill>
              </a:rPr>
              <a:t> hadde hatt </a:t>
            </a:r>
            <a:r>
              <a:rPr lang="nb-NO" dirty="0" err="1" smtClean="0">
                <a:solidFill>
                  <a:srgbClr val="00B050"/>
                </a:solidFill>
              </a:rPr>
              <a:t>ein</a:t>
            </a:r>
            <a:r>
              <a:rPr lang="nb-NO" dirty="0" smtClean="0">
                <a:solidFill>
                  <a:srgbClr val="00B050"/>
                </a:solidFill>
              </a:rPr>
              <a:t> moderne prosessindustri i </a:t>
            </a:r>
            <a:r>
              <a:rPr lang="nb-NO" dirty="0" err="1" smtClean="0">
                <a:solidFill>
                  <a:srgbClr val="00B050"/>
                </a:solidFill>
              </a:rPr>
              <a:t>Noreg</a:t>
            </a:r>
            <a:r>
              <a:rPr lang="nb-NO" dirty="0" smtClean="0">
                <a:solidFill>
                  <a:srgbClr val="00B050"/>
                </a:solidFill>
              </a:rPr>
              <a:t> i dag </a:t>
            </a:r>
            <a:r>
              <a:rPr lang="nb-NO" dirty="0" err="1" smtClean="0">
                <a:solidFill>
                  <a:srgbClr val="00B050"/>
                </a:solidFill>
              </a:rPr>
              <a:t>utan</a:t>
            </a:r>
            <a:r>
              <a:rPr lang="nb-NO" dirty="0" smtClean="0">
                <a:solidFill>
                  <a:srgbClr val="00B050"/>
                </a:solidFill>
              </a:rPr>
              <a:t> offensive miljøkrav på </a:t>
            </a:r>
            <a:r>
              <a:rPr lang="nb-NO" dirty="0" err="1" smtClean="0">
                <a:solidFill>
                  <a:srgbClr val="00B050"/>
                </a:solidFill>
              </a:rPr>
              <a:t>åttitalet</a:t>
            </a:r>
            <a:endParaRPr lang="nb-NO" dirty="0" smtClean="0">
              <a:solidFill>
                <a:srgbClr val="00B05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148064" y="910056"/>
            <a:ext cx="3744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 smtClean="0">
                <a:solidFill>
                  <a:srgbClr val="00B050"/>
                </a:solidFill>
              </a:rPr>
              <a:t>Mange frykta utflagging og nedlegging då miljøkrava kom på åttitalet</a:t>
            </a:r>
            <a:endParaRPr lang="nn-NO" dirty="0">
              <a:solidFill>
                <a:srgbClr val="00B050"/>
              </a:solidFill>
            </a:endParaRPr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1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20" y="1340769"/>
            <a:ext cx="4217167" cy="5152106"/>
          </a:xfrm>
          <a:prstGeom prst="rect">
            <a:avLst/>
          </a:prstGeom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>
          <a:xfrm>
            <a:off x="170622" y="6492875"/>
            <a:ext cx="2895600" cy="365125"/>
          </a:xfrm>
        </p:spPr>
        <p:txBody>
          <a:bodyPr/>
          <a:lstStyle/>
          <a:p>
            <a:r>
              <a:rPr lang="nb-NO" dirty="0" smtClean="0"/>
              <a:t>Bergen, 20. november 2016, Alf Holmelid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348A-80D7-FC46-A001-B32183F5DE5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608786"/>
            <a:ext cx="2952327" cy="424921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843090"/>
            <a:ext cx="2550610" cy="187859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033" y="830738"/>
            <a:ext cx="1649150" cy="1907840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192493" y="196591"/>
            <a:ext cx="7677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sz="3200" b="1" dirty="0" smtClean="0">
                <a:solidFill>
                  <a:srgbClr val="C00000"/>
                </a:solidFill>
              </a:rPr>
              <a:t>Påstanden i ferd med å bli </a:t>
            </a:r>
            <a:r>
              <a:rPr lang="nn-NO" sz="3200" b="1" dirty="0" err="1" smtClean="0">
                <a:solidFill>
                  <a:srgbClr val="C00000"/>
                </a:solidFill>
              </a:rPr>
              <a:t>mainstream</a:t>
            </a:r>
            <a:endParaRPr lang="nn-NO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4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Politikk og stat verkar!</a:t>
            </a:r>
            <a:endParaRPr lang="nn-NO" dirty="0"/>
          </a:p>
        </p:txBody>
      </p:sp>
      <p:pic>
        <p:nvPicPr>
          <p:cNvPr id="1026" name="Picture 2" descr="http://marianamazzucato.com/wp-content/uploads/2015/04/entrepreneurial-state-368x5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381386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508104" y="1484784"/>
            <a:ext cx="35638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400" dirty="0" smtClean="0"/>
              <a:t>USA: Forsvars-, helse- og energidepartementa sine massive investeringar i teknologi og innovasjon har gjort landet leiande på mange </a:t>
            </a:r>
            <a:r>
              <a:rPr lang="nn-NO" sz="1400" dirty="0" err="1" smtClean="0"/>
              <a:t>høgteknologiske</a:t>
            </a:r>
            <a:r>
              <a:rPr lang="nn-NO" sz="1400" dirty="0" smtClean="0"/>
              <a:t> områder. USA har i praksis vore ein av dei mest </a:t>
            </a:r>
            <a:r>
              <a:rPr lang="nn-NO" sz="1400" dirty="0" err="1" smtClean="0"/>
              <a:t>intervensjonistiske</a:t>
            </a:r>
            <a:r>
              <a:rPr lang="nn-NO" sz="1400" dirty="0" smtClean="0"/>
              <a:t> økonomiane i verdshistoria. Professor Olav </a:t>
            </a:r>
            <a:r>
              <a:rPr lang="nn-NO" sz="1400" dirty="0" err="1" smtClean="0"/>
              <a:t>Wicken</a:t>
            </a:r>
            <a:r>
              <a:rPr lang="nn-NO" sz="1400" dirty="0" smtClean="0"/>
              <a:t/>
            </a:r>
            <a:br>
              <a:rPr lang="nn-NO" sz="1400" dirty="0" smtClean="0"/>
            </a:br>
            <a:endParaRPr lang="nn-NO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400" dirty="0" smtClean="0"/>
              <a:t>Utviklinga av vår verdsleiande leverandørindustri</a:t>
            </a:r>
            <a:br>
              <a:rPr lang="nn-NO" sz="1400" dirty="0" smtClean="0"/>
            </a:br>
            <a:endParaRPr lang="nn-NO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400" dirty="0" smtClean="0"/>
              <a:t>NOx-fondet</a:t>
            </a:r>
            <a:br>
              <a:rPr lang="nn-NO" sz="1400" dirty="0" smtClean="0"/>
            </a:br>
            <a:endParaRPr lang="nn-NO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400" dirty="0" smtClean="0"/>
              <a:t>Omstilling av prosessindustrien og starten på solcellesatsinga</a:t>
            </a:r>
            <a:br>
              <a:rPr lang="nn-NO" sz="1400" dirty="0" smtClean="0"/>
            </a:br>
            <a:endParaRPr lang="nn-NO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400" dirty="0" smtClean="0"/>
              <a:t>Fornybarsatsinga i Danmark og Tyskland</a:t>
            </a:r>
            <a:br>
              <a:rPr lang="nn-NO" sz="1400" dirty="0" smtClean="0"/>
            </a:br>
            <a:endParaRPr lang="nn-NO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400" dirty="0" smtClean="0"/>
              <a:t>Elbilsatsinga</a:t>
            </a:r>
            <a:br>
              <a:rPr lang="nn-NO" sz="1400" dirty="0" smtClean="0"/>
            </a:br>
            <a:endParaRPr lang="nn-NO" sz="1400" dirty="0" smtClean="0"/>
          </a:p>
          <a:p>
            <a:r>
              <a:rPr lang="nn-NO" sz="1400" dirty="0" smtClean="0"/>
              <a:t/>
            </a:r>
            <a:br>
              <a:rPr lang="nn-NO" sz="1400" dirty="0" smtClean="0"/>
            </a:br>
            <a:endParaRPr lang="nn-NO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n-NO" sz="1400" dirty="0" smtClean="0"/>
          </a:p>
          <a:p>
            <a:endParaRPr lang="nn-NO" sz="14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5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regjeringen_live.23video.com/deck/download/timeline/14752620/2335b03f1390ac34253719b2c6b21a0a8/14749174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47" y="3286613"/>
            <a:ext cx="1486305" cy="83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70" y="1241322"/>
            <a:ext cx="1331165" cy="128355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67600" cy="762000"/>
          </a:xfrm>
        </p:spPr>
        <p:txBody>
          <a:bodyPr/>
          <a:lstStyle/>
          <a:p>
            <a:r>
              <a:rPr lang="nn-NO" dirty="0" smtClean="0">
                <a:solidFill>
                  <a:srgbClr val="00B050"/>
                </a:solidFill>
              </a:rPr>
              <a:t>Grøn</a:t>
            </a:r>
            <a:r>
              <a:rPr lang="nn-NO" dirty="0" smtClean="0"/>
              <a:t> og raud næringspolitikk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167336" y="1059380"/>
            <a:ext cx="5976664" cy="5403036"/>
          </a:xfrm>
        </p:spPr>
        <p:txBody>
          <a:bodyPr/>
          <a:lstStyle/>
          <a:p>
            <a:r>
              <a:rPr lang="nn-NO" sz="1600" dirty="0" smtClean="0"/>
              <a:t>Effektiv fordelingspolitikk og arbeidslivspolitikk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Kompetanse på alle nivå i organisasjonen – livslang læring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Bygge ut grøn infrastruktur og skape grøne marknader (innkjøpsmakt)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Setje ambisiøse </a:t>
            </a:r>
            <a:r>
              <a:rPr lang="nn-NO" sz="1600" dirty="0" err="1" smtClean="0"/>
              <a:t>etterprøvbare</a:t>
            </a:r>
            <a:r>
              <a:rPr lang="nn-NO" sz="1600" dirty="0" smtClean="0"/>
              <a:t> bransjemål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Bruke statleg eigarskap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Bruke avgifter og reguleringar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Ordningar for ekstraordinær risikoavlastning i startfasen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Etablere grøne testlabar i alle landsdelar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Etablere klynger næringsliv/universitet/skole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/>
              <a:t>S</a:t>
            </a:r>
            <a:r>
              <a:rPr lang="nn-NO" sz="1600" dirty="0" smtClean="0"/>
              <a:t>irkulær økonomi</a:t>
            </a:r>
            <a:br>
              <a:rPr lang="nn-NO" sz="1600" dirty="0" smtClean="0"/>
            </a:br>
            <a:endParaRPr lang="nn-NO" sz="1600" dirty="0" smtClean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31" y="1712624"/>
            <a:ext cx="2395538" cy="1985963"/>
          </a:xfrm>
          <a:prstGeom prst="rect">
            <a:avLst/>
          </a:prstGeom>
        </p:spPr>
      </p:pic>
      <p:pic>
        <p:nvPicPr>
          <p:cNvPr id="7" name="Picture 7" descr="http://thumbs.dreamstime.com/z/construction-site-254471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09230"/>
            <a:ext cx="2383071" cy="175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487002"/>
            <a:ext cx="7467600" cy="762000"/>
          </a:xfrm>
        </p:spPr>
        <p:txBody>
          <a:bodyPr/>
          <a:lstStyle/>
          <a:p>
            <a:r>
              <a:rPr lang="nn-NO" dirty="0" smtClean="0"/>
              <a:t>Nokre område for </a:t>
            </a:r>
            <a:r>
              <a:rPr lang="nn-NO" dirty="0" smtClean="0">
                <a:solidFill>
                  <a:srgbClr val="00B050"/>
                </a:solidFill>
              </a:rPr>
              <a:t>grøn</a:t>
            </a:r>
            <a:r>
              <a:rPr lang="nn-NO" dirty="0" smtClean="0"/>
              <a:t> næringsutvikling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182146" y="1402897"/>
            <a:ext cx="5904657" cy="5112568"/>
          </a:xfrm>
        </p:spPr>
        <p:txBody>
          <a:bodyPr/>
          <a:lstStyle/>
          <a:p>
            <a:r>
              <a:rPr lang="nn-NO" sz="1600" dirty="0" smtClean="0"/>
              <a:t>Samferdsel - transport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Fornybar energi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Prosess- og materialindustrien, nullutslepp, CCS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Bioteknologi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err="1" smtClean="0"/>
              <a:t>Reidustrialisering</a:t>
            </a:r>
            <a:r>
              <a:rPr lang="nn-NO" sz="1600" dirty="0" smtClean="0"/>
              <a:t/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Tenestesektoren</a:t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/>
              <a:t> </a:t>
            </a:r>
            <a:r>
              <a:rPr lang="nn-NO" sz="1600" dirty="0" smtClean="0"/>
              <a:t>-</a:t>
            </a:r>
          </a:p>
          <a:p>
            <a:pPr marL="0" indent="0">
              <a:buNone/>
            </a:pPr>
            <a:r>
              <a:rPr lang="nn-NO" sz="1600" dirty="0" smtClean="0"/>
              <a:t/>
            </a:r>
            <a:br>
              <a:rPr lang="nn-NO" sz="1600" dirty="0" smtClean="0"/>
            </a:br>
            <a:endParaRPr lang="nn-NO" sz="1600" dirty="0" smtClean="0"/>
          </a:p>
          <a:p>
            <a:r>
              <a:rPr lang="nn-NO" sz="1600" dirty="0" smtClean="0"/>
              <a:t>Er </a:t>
            </a:r>
            <a:r>
              <a:rPr lang="nn-NO" sz="1600" dirty="0"/>
              <a:t>u</a:t>
            </a:r>
            <a:r>
              <a:rPr lang="nn-NO" sz="1600" dirty="0" smtClean="0"/>
              <a:t>realistisk å finne ein «lur» sektor som kan erstatte olja. Vi treng ein brei, men strategisk (ikkje næringsnøytral) næringspolitikk for å bli mindre avhengige av oljeøkonomien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16" b="21180"/>
          <a:stretch/>
        </p:blipFill>
        <p:spPr bwMode="auto">
          <a:xfrm>
            <a:off x="484755" y="3959181"/>
            <a:ext cx="2429733" cy="23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10Kvamso_280612_PA24126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5" y="1556757"/>
            <a:ext cx="2429733" cy="182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 bwMode="auto">
          <a:xfrm>
            <a:off x="468946" y="2467987"/>
            <a:ext cx="2429733" cy="64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0" i="0" kern="1200">
                <a:solidFill>
                  <a:schemeClr val="accent1"/>
                </a:solidFill>
                <a:latin typeface="Arial"/>
                <a:ea typeface="ＭＳ Ｐゴシック" pitchFamily="-110" charset="-128"/>
                <a:cs typeface="Arial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9pPr>
          </a:lstStyle>
          <a:p>
            <a:pPr>
              <a:defRPr/>
            </a:pPr>
            <a:r>
              <a:rPr lang="nb-NO" sz="1050" dirty="0" smtClean="0">
                <a:solidFill>
                  <a:schemeClr val="tx1"/>
                </a:solidFill>
              </a:rPr>
              <a:t>«De som knekker koden for å </a:t>
            </a:r>
            <a:br>
              <a:rPr lang="nb-NO" sz="1050" dirty="0" smtClean="0">
                <a:solidFill>
                  <a:schemeClr val="tx1"/>
                </a:solidFill>
              </a:rPr>
            </a:br>
            <a:r>
              <a:rPr lang="nb-NO" sz="1050" dirty="0" smtClean="0">
                <a:solidFill>
                  <a:schemeClr val="tx1"/>
                </a:solidFill>
              </a:rPr>
              <a:t>produsere fremtidens produkter med </a:t>
            </a:r>
            <a:br>
              <a:rPr lang="nb-NO" sz="1050" dirty="0" smtClean="0">
                <a:solidFill>
                  <a:schemeClr val="tx1"/>
                </a:solidFill>
              </a:rPr>
            </a:br>
            <a:r>
              <a:rPr lang="nb-NO" sz="1050" dirty="0" smtClean="0">
                <a:solidFill>
                  <a:schemeClr val="tx1"/>
                </a:solidFill>
              </a:rPr>
              <a:t>minst mulig ressursbruk, har vunnet.» </a:t>
            </a:r>
            <a:br>
              <a:rPr lang="nb-NO" sz="1050" dirty="0" smtClean="0">
                <a:solidFill>
                  <a:schemeClr val="tx1"/>
                </a:solidFill>
              </a:rPr>
            </a:br>
            <a:r>
              <a:rPr lang="nb-NO" sz="800" dirty="0" smtClean="0">
                <a:solidFill>
                  <a:schemeClr val="tx1"/>
                </a:solidFill>
              </a:rPr>
              <a:t>Lars Petter </a:t>
            </a:r>
            <a:r>
              <a:rPr lang="nb-NO" sz="800" dirty="0" err="1" smtClean="0">
                <a:solidFill>
                  <a:schemeClr val="tx1"/>
                </a:solidFill>
              </a:rPr>
              <a:t>Maltby</a:t>
            </a:r>
            <a:r>
              <a:rPr lang="nb-NO" sz="800" dirty="0" smtClean="0">
                <a:solidFill>
                  <a:schemeClr val="tx1"/>
                </a:solidFill>
              </a:rPr>
              <a:t>, adm. </a:t>
            </a:r>
            <a:r>
              <a:rPr lang="nb-NO" sz="800" dirty="0" err="1" smtClean="0">
                <a:solidFill>
                  <a:schemeClr val="tx1"/>
                </a:solidFill>
              </a:rPr>
              <a:t>dir</a:t>
            </a:r>
            <a:r>
              <a:rPr lang="nb-NO" sz="800" dirty="0" smtClean="0">
                <a:solidFill>
                  <a:schemeClr val="tx1"/>
                </a:solidFill>
              </a:rPr>
              <a:t>, Saint-Gobain, styreleder Eyde-nettverket, </a:t>
            </a:r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Bergen, 20. november 2016, Alf Holmelid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7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Frå</a:t>
            </a:r>
            <a:r>
              <a:rPr lang="nb-NO" dirty="0" smtClean="0"/>
              <a:t> analyse til handling</a:t>
            </a:r>
            <a:endParaRPr lang="nb-NO" dirty="0"/>
          </a:p>
        </p:txBody>
      </p:sp>
      <p:pic>
        <p:nvPicPr>
          <p:cNvPr id="4" name="Bilde 3" descr="https://scontent-a.xx.fbcdn.net/hphotos-ash3/t1.0-9/6734_1134355713486_2290379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372944" cy="5034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Bergen, 20. november 2016, Alf Holmelid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7707-2CA7-874E-BBEB-84D3B348500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1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v_pp_mal">
  <a:themeElements>
    <a:clrScheme name="Egendefinert 11">
      <a:dk1>
        <a:sysClr val="windowText" lastClr="000000"/>
      </a:dk1>
      <a:lt1>
        <a:sysClr val="window" lastClr="FFFFFF"/>
      </a:lt1>
      <a:dk2>
        <a:srgbClr val="D8D7CC"/>
      </a:dk2>
      <a:lt2>
        <a:srgbClr val="EAE4E1"/>
      </a:lt2>
      <a:accent1>
        <a:srgbClr val="CF0924"/>
      </a:accent1>
      <a:accent2>
        <a:srgbClr val="A29489"/>
      </a:accent2>
      <a:accent3>
        <a:srgbClr val="E8DDCB"/>
      </a:accent3>
      <a:accent4>
        <a:srgbClr val="524F4E"/>
      </a:accent4>
      <a:accent5>
        <a:srgbClr val="0C8F1F"/>
      </a:accent5>
      <a:accent6>
        <a:srgbClr val="9F9B97"/>
      </a:accent6>
      <a:hlink>
        <a:srgbClr val="ED2929"/>
      </a:hlink>
      <a:folHlink>
        <a:srgbClr val="7F171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sv_pp_mal</Template>
  <TotalTime>553</TotalTime>
  <Words>196</Words>
  <Application>Microsoft Office PowerPoint</Application>
  <PresentationFormat>Skjermfremvisning (4:3)</PresentationFormat>
  <Paragraphs>53</Paragraphs>
  <Slides>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ＭＳ Ｐゴシック</vt:lpstr>
      <vt:lpstr>Akzidenz-Grotesk BQ Regular</vt:lpstr>
      <vt:lpstr>Arial</vt:lpstr>
      <vt:lpstr>Calibri</vt:lpstr>
      <vt:lpstr>sv_pp_mal</vt:lpstr>
      <vt:lpstr>Miljøvenleg næringsliv for nullutsleppssamfunnet</vt:lpstr>
      <vt:lpstr>Frå grøne arbeidsplassar til grøn næring</vt:lpstr>
      <vt:lpstr>Litt norsk industrihistorie </vt:lpstr>
      <vt:lpstr>PowerPoint-presentasjon</vt:lpstr>
      <vt:lpstr>Politikk og stat verkar!</vt:lpstr>
      <vt:lpstr>Grøn og raud næringspolitikk</vt:lpstr>
      <vt:lpstr>Nokre område for grøn næringsutvikling</vt:lpstr>
      <vt:lpstr>Frå analyse til handling</vt:lpstr>
    </vt:vector>
  </TitlesOfParts>
  <Company>Universitetet i Agder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Miljøvenleg næringsliv for lågutsleppssamfunnet</dc:title>
  <dc:creator>Alf Holmelid</dc:creator>
  <cp:lastModifiedBy>Alf Egil Holmelid</cp:lastModifiedBy>
  <cp:revision>65</cp:revision>
  <dcterms:created xsi:type="dcterms:W3CDTF">2014-04-15T18:42:38Z</dcterms:created>
  <dcterms:modified xsi:type="dcterms:W3CDTF">2016-11-18T21:24:36Z</dcterms:modified>
</cp:coreProperties>
</file>